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7" r:id="rId3"/>
    <p:sldId id="278" r:id="rId4"/>
    <p:sldId id="279" r:id="rId5"/>
    <p:sldId id="280" r:id="rId6"/>
    <p:sldId id="281" r:id="rId7"/>
    <p:sldId id="257" r:id="rId8"/>
    <p:sldId id="282" r:id="rId9"/>
    <p:sldId id="270" r:id="rId10"/>
    <p:sldId id="271" r:id="rId11"/>
    <p:sldId id="272" r:id="rId12"/>
    <p:sldId id="260" r:id="rId13"/>
    <p:sldId id="283" r:id="rId14"/>
    <p:sldId id="284" r:id="rId15"/>
  </p:sldIdLst>
  <p:sldSz cx="9906000" cy="6858000" type="A4"/>
  <p:notesSz cx="6648450" cy="9774238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DC9"/>
    <a:srgbClr val="01568F"/>
    <a:srgbClr val="025E8E"/>
    <a:srgbClr val="025E8C"/>
    <a:srgbClr val="01688D"/>
    <a:srgbClr val="00628E"/>
    <a:srgbClr val="005F8E"/>
    <a:srgbClr val="006699"/>
    <a:srgbClr val="0159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98425" autoAdjust="0"/>
  </p:normalViewPr>
  <p:slideViewPr>
    <p:cSldViewPr snapToGrid="0">
      <p:cViewPr varScale="1">
        <p:scale>
          <a:sx n="100" d="100"/>
          <a:sy n="100" d="100"/>
        </p:scale>
        <p:origin x="-330" y="-90"/>
      </p:cViewPr>
      <p:guideLst>
        <p:guide orient="horz" pos="2160"/>
        <p:guide pos="523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892" cy="48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0" tIns="45240" rIns="90480" bIns="4524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4976" y="0"/>
            <a:ext cx="2881891" cy="48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0" tIns="45240" rIns="90480" bIns="4524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417"/>
            <a:ext cx="2881892" cy="489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0" tIns="45240" rIns="90480" bIns="4524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4976" y="9283417"/>
            <a:ext cx="2881891" cy="489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0" tIns="45240" rIns="90480" bIns="4524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5CD42FF-3E63-4530-B8CF-121EC27F298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8901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892" cy="48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0" tIns="45240" rIns="90480" bIns="4524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4976" y="0"/>
            <a:ext cx="2881891" cy="48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0" tIns="45240" rIns="90480" bIns="4524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6275" y="733425"/>
            <a:ext cx="5295900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4687" y="4642490"/>
            <a:ext cx="5319077" cy="4398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0" tIns="45240" rIns="90480" bIns="452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417"/>
            <a:ext cx="2881892" cy="489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0" tIns="45240" rIns="90480" bIns="4524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4976" y="9283417"/>
            <a:ext cx="2881891" cy="489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0" tIns="45240" rIns="90480" bIns="4524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28F934C-8180-4781-A892-4872670DA6B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6908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67" name="Rectangle 51"/>
          <p:cNvSpPr>
            <a:spLocks noGrp="1" noChangeArrowheads="1"/>
          </p:cNvSpPr>
          <p:nvPr>
            <p:ph type="ctrTitle" sz="quarter"/>
          </p:nvPr>
        </p:nvSpPr>
        <p:spPr>
          <a:xfrm>
            <a:off x="114300" y="2130425"/>
            <a:ext cx="8420100" cy="1470025"/>
          </a:xfrm>
        </p:spPr>
        <p:txBody>
          <a:bodyPr lIns="91440"/>
          <a:lstStyle>
            <a:lvl1pPr>
              <a:defRPr sz="3600">
                <a:solidFill>
                  <a:srgbClr val="008DC9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  <p:sp>
        <p:nvSpPr>
          <p:cNvPr id="290868" name="Rectangle 5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0013" y="3886200"/>
            <a:ext cx="6934200" cy="1752600"/>
          </a:xfrm>
        </p:spPr>
        <p:txBody>
          <a:bodyPr lIns="91440"/>
          <a:lstStyle>
            <a:lvl1pPr marL="0" indent="0">
              <a:buFont typeface="Webdings" pitchFamily="18" charset="2"/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6" name="Rectangle 46"/>
          <p:cNvSpPr>
            <a:spLocks noChangeArrowheads="1"/>
          </p:cNvSpPr>
          <p:nvPr userDrawn="1"/>
        </p:nvSpPr>
        <p:spPr bwMode="auto">
          <a:xfrm>
            <a:off x="743713" y="5911338"/>
            <a:ext cx="7579647" cy="572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 anchor="b"/>
          <a:lstStyle/>
          <a:p>
            <a:pPr algn="r"/>
            <a:r>
              <a:rPr lang="de-DE" sz="1400" dirty="0" smtClean="0">
                <a:solidFill>
                  <a:srgbClr val="008DC9"/>
                </a:solidFill>
              </a:rPr>
              <a:t>www.statistik.bayern.de</a:t>
            </a:r>
            <a:endParaRPr lang="de-DE" sz="1400" dirty="0">
              <a:solidFill>
                <a:srgbClr val="008DC9"/>
              </a:solidFill>
            </a:endParaRPr>
          </a:p>
        </p:txBody>
      </p:sp>
      <p:pic>
        <p:nvPicPr>
          <p:cNvPr id="1029" name="Picture 5" descr="G:\5_Fotoarchiv\01_Logos\_LfStat Logo\Powerpoint\LfStat Logo_RGB_PPT-Titelseite.em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022" y="192693"/>
            <a:ext cx="3871594" cy="69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Vortrag/Anlass  -  Autor  -   Datum  -  Ort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703D3C-0FC6-4639-9E19-C967E8F76DD5}" type="slidenum">
              <a:rPr lang="de-DE"/>
              <a:pPr/>
              <a:t>‹Nr.›</a:t>
            </a:fld>
            <a:r>
              <a:rPr lang="de-DE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118240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7975" y="836613"/>
            <a:ext cx="2151063" cy="560546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00025" y="836613"/>
            <a:ext cx="6305550" cy="560546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Vortrag/Anlass  -  Autor  -   Datum  -  Ort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DD52F1-AF3D-4936-90E6-42DCD7A9C4E7}" type="slidenum">
              <a:rPr lang="de-DE"/>
              <a:pPr/>
              <a:t>‹Nr.›</a:t>
            </a:fld>
            <a:r>
              <a:rPr lang="de-DE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517092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0025" y="762873"/>
            <a:ext cx="8609013" cy="7588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Vortrag/Anlass  -  Autor  -   Datum  -  Ort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4338ED-7F4C-4EF1-A312-86857415EC45}" type="slidenum">
              <a:rPr lang="de-DE"/>
              <a:pPr/>
              <a:t>‹Nr.›</a:t>
            </a:fld>
            <a:r>
              <a:rPr lang="de-DE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78609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7034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07034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Vortrag/Anlass  -  Autor  -   Datum  -  Ort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DB9291-E3EB-4584-A337-BB13FBBDEACB}" type="slidenum">
              <a:rPr lang="de-DE"/>
              <a:pPr/>
              <a:t>‹Nr.›</a:t>
            </a:fld>
            <a:r>
              <a:rPr lang="de-DE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6952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00025" y="1643063"/>
            <a:ext cx="4221163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3588" y="1643063"/>
            <a:ext cx="4222750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Vortrag/Anlass  -  Autor  -   Datum  -  Ort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193638-D956-42DC-822F-25C8FE0E9CE5}" type="slidenum">
              <a:rPr lang="de-DE"/>
              <a:pPr/>
              <a:t>‹Nr.›</a:t>
            </a:fld>
            <a:r>
              <a:rPr lang="de-DE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642372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858" y="707366"/>
            <a:ext cx="8723644" cy="112434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9858" y="1871932"/>
            <a:ext cx="4283733" cy="7170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9858" y="2570672"/>
            <a:ext cx="4282601" cy="39695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6934" y="1871932"/>
            <a:ext cx="4206515" cy="7170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6934" y="2570672"/>
            <a:ext cx="4206515" cy="39695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Vortrag/Anlass  -  Autor  -   Datum  -  Ort 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935663-B84C-42A1-8E55-C3B6B8C67694}" type="slidenum">
              <a:rPr lang="de-DE"/>
              <a:pPr/>
              <a:t>‹Nr.›</a:t>
            </a:fld>
            <a:r>
              <a:rPr lang="de-DE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682539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Vortrag/Anlass  -  Autor  -   Datum  -  Ort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09587C-C598-492D-A4AA-9578980AD739}" type="slidenum">
              <a:rPr lang="de-DE"/>
              <a:pPr/>
              <a:t>‹Nr.›</a:t>
            </a:fld>
            <a:r>
              <a:rPr lang="de-DE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68404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Vortrag/Anlass  -  Autor  -   Datum  -  Ort 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B4C84C-27BE-4D9E-9121-EAA47140EA79}" type="slidenum">
              <a:rPr lang="de-DE"/>
              <a:pPr/>
              <a:t>‹Nr.›</a:t>
            </a:fld>
            <a:r>
              <a:rPr lang="de-DE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356016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011" y="741872"/>
            <a:ext cx="3175361" cy="10814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473090" y="733245"/>
            <a:ext cx="5360359" cy="578110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9011" y="1823289"/>
            <a:ext cx="31753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Vortrag/Anlass  -  Autor  -   Datum  -  Ort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FDD42B-314C-40B3-916E-C8C6528C2B8A}" type="slidenum">
              <a:rPr lang="de-DE"/>
              <a:pPr/>
              <a:t>‹Nr.›</a:t>
            </a:fld>
            <a:r>
              <a:rPr lang="de-DE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9494080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46622" y="4929996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46622" y="742171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46622" y="5496734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Vortrag/Anlass  -  Autor  -   Datum  -  Ort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2648DA-8385-49B4-8BDD-71F255B12763}" type="slidenum">
              <a:rPr lang="de-DE"/>
              <a:pPr/>
              <a:t>‹Nr.›</a:t>
            </a:fld>
            <a:r>
              <a:rPr lang="de-DE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01038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0" y="728305"/>
            <a:ext cx="8834284" cy="6092825"/>
          </a:xfrm>
          <a:prstGeom prst="rect">
            <a:avLst/>
          </a:prstGeom>
          <a:solidFill>
            <a:srgbClr val="E0E0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2800" b="1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200025" y="836613"/>
            <a:ext cx="8609013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6850" y="6569075"/>
            <a:ext cx="7488238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r>
              <a:rPr lang="de-DE"/>
              <a:t>Vortrag/Anlass  -  Autor  -   Datum  -  Ort 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72425" y="6567488"/>
            <a:ext cx="720725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BA1F9635-8C23-47AA-BB4F-074C5D3CCF6A}" type="slidenum">
              <a:rPr lang="de-DE"/>
              <a:pPr/>
              <a:t>‹Nr.›</a:t>
            </a:fld>
            <a:r>
              <a:rPr lang="de-DE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0025" y="1643063"/>
            <a:ext cx="8596313" cy="479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pic>
        <p:nvPicPr>
          <p:cNvPr id="2051" name="Picture 3" descr="G:\5_Fotoarchiv\01_Logos\_LfStat Logo\Powerpoint\LfStat Logo_RGB_PPT-Folgeseite.em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774" y="149229"/>
            <a:ext cx="2691075" cy="494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ebdings" pitchFamily="18" charset="2"/>
        <a:buChar char="4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istiknetzwerk.bayern.de/themen/statistiktage" TargetMode="External"/><Relationship Id="rId2" Type="http://schemas.openxmlformats.org/officeDocument/2006/relationships/hyperlink" Target="http://www.statistik.bayern.de/statistiktage201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istiknetzwerk.bayern.de/" TargetMode="External"/><Relationship Id="rId2" Type="http://schemas.openxmlformats.org/officeDocument/2006/relationships/hyperlink" Target="mailto:statistiknetzwerk@statistik.bayern.d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fdz@statistik.bayern.de" TargetMode="External"/><Relationship Id="rId2" Type="http://schemas.openxmlformats.org/officeDocument/2006/relationships/hyperlink" Target="mailto:statistiknetzwerk@statistik.bayern.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eurostat/de/web/european-statistical-system/emo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tswd.d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" y="1566876"/>
            <a:ext cx="8420100" cy="3486604"/>
          </a:xfrm>
        </p:spPr>
        <p:txBody>
          <a:bodyPr/>
          <a:lstStyle/>
          <a:p>
            <a:pPr algn="ctr"/>
            <a:r>
              <a:rPr lang="de-DE" dirty="0" smtClean="0"/>
              <a:t>Statistik Netzwerk Bayern</a:t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sz="2800" dirty="0">
                <a:solidFill>
                  <a:schemeClr val="tx1"/>
                </a:solidFill>
              </a:rPr>
              <a:t>Statistische Woche 2016</a:t>
            </a:r>
            <a:br>
              <a:rPr lang="de-DE" sz="2800" dirty="0">
                <a:solidFill>
                  <a:schemeClr val="tx1"/>
                </a:solidFill>
              </a:rPr>
            </a:br>
            <a:r>
              <a:rPr lang="de-DE" sz="2000" dirty="0" smtClean="0">
                <a:solidFill>
                  <a:schemeClr val="tx1"/>
                </a:solidFill>
              </a:rPr>
              <a:t>14</a:t>
            </a:r>
            <a:r>
              <a:rPr lang="de-DE" sz="2000" dirty="0">
                <a:solidFill>
                  <a:schemeClr val="tx1"/>
                </a:solidFill>
              </a:rPr>
              <a:t>. September 2016</a:t>
            </a:r>
            <a:br>
              <a:rPr lang="de-DE" sz="2000" dirty="0">
                <a:solidFill>
                  <a:schemeClr val="tx1"/>
                </a:solidFill>
              </a:rPr>
            </a:br>
            <a:r>
              <a:rPr lang="de-DE" sz="2800" dirty="0">
                <a:solidFill>
                  <a:schemeClr val="tx1"/>
                </a:solidFill>
              </a:rPr>
              <a:t/>
            </a:r>
            <a:br>
              <a:rPr lang="de-DE" sz="2800" dirty="0">
                <a:solidFill>
                  <a:schemeClr val="tx1"/>
                </a:solidFill>
              </a:rPr>
            </a:br>
            <a:r>
              <a:rPr lang="de-DE" sz="1800" dirty="0">
                <a:solidFill>
                  <a:schemeClr val="tx1"/>
                </a:solidFill>
              </a:rPr>
              <a:t>Marion </a:t>
            </a:r>
            <a:r>
              <a:rPr lang="de-DE" sz="1800" dirty="0" smtClean="0">
                <a:solidFill>
                  <a:schemeClr val="tx1"/>
                </a:solidFill>
              </a:rPr>
              <a:t>Frisch</a:t>
            </a:r>
            <a:br>
              <a:rPr lang="de-DE" sz="1800" dirty="0" smtClean="0">
                <a:solidFill>
                  <a:schemeClr val="tx1"/>
                </a:solidFill>
              </a:rPr>
            </a:br>
            <a:r>
              <a:rPr lang="de-DE" sz="1800" dirty="0" smtClean="0">
                <a:solidFill>
                  <a:schemeClr val="tx1"/>
                </a:solidFill>
              </a:rPr>
              <a:t>Bayerisches Landesamt für Statistik (LfStat)</a:t>
            </a:r>
            <a:br>
              <a:rPr lang="de-DE" sz="1800" dirty="0" smtClean="0">
                <a:solidFill>
                  <a:schemeClr val="tx1"/>
                </a:solidFill>
              </a:rPr>
            </a:br>
            <a:r>
              <a:rPr lang="de-DE" sz="1800" dirty="0" smtClean="0">
                <a:solidFill>
                  <a:schemeClr val="tx1"/>
                </a:solidFill>
              </a:rPr>
              <a:t>(München/ Fürth/ Schweinfurt)</a:t>
            </a:r>
            <a:r>
              <a:rPr lang="de-DE" sz="1800" dirty="0"/>
              <a:t/>
            </a:r>
            <a:br>
              <a:rPr lang="de-DE" sz="1800" dirty="0"/>
            </a:br>
            <a:endParaRPr lang="de-DE" sz="18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12" y="5507663"/>
            <a:ext cx="2132591" cy="82934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Das Statistik Netzwerk Bayern: Veranstaltungen (2)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b="1" u="sng" dirty="0" smtClean="0"/>
              <a:t>2015</a:t>
            </a:r>
            <a:r>
              <a:rPr lang="de-DE" sz="1800" b="1" dirty="0" smtClean="0"/>
              <a:t>: </a:t>
            </a:r>
          </a:p>
          <a:p>
            <a:pPr lvl="1"/>
            <a:r>
              <a:rPr lang="de-DE" sz="1800" dirty="0" smtClean="0"/>
              <a:t>4. </a:t>
            </a:r>
            <a:r>
              <a:rPr lang="de-DE" sz="1800" dirty="0"/>
              <a:t>Statistik Tage Bamberg/ Fürth</a:t>
            </a:r>
            <a:endParaRPr lang="de-DE" sz="1800" dirty="0" smtClean="0"/>
          </a:p>
          <a:p>
            <a:pPr lvl="1"/>
            <a:r>
              <a:rPr lang="de-DE" sz="1800" dirty="0" smtClean="0"/>
              <a:t>Workshop Thema „</a:t>
            </a:r>
            <a:r>
              <a:rPr lang="de-DE" sz="1800" b="1" dirty="0" smtClean="0"/>
              <a:t>Migration</a:t>
            </a:r>
            <a:r>
              <a:rPr lang="de-DE" sz="1800" dirty="0" smtClean="0"/>
              <a:t>“, OTH Regensburg</a:t>
            </a:r>
          </a:p>
          <a:p>
            <a:pPr lvl="1"/>
            <a:r>
              <a:rPr lang="de-DE" sz="1800" dirty="0" smtClean="0"/>
              <a:t>Vorträge u.a. beim ifo Institut München </a:t>
            </a:r>
          </a:p>
          <a:p>
            <a:pPr lvl="1"/>
            <a:endParaRPr lang="de-DE" sz="2000" dirty="0" smtClean="0"/>
          </a:p>
          <a:p>
            <a:r>
              <a:rPr lang="de-DE" sz="1800" b="1" u="sng" dirty="0" smtClean="0"/>
              <a:t>2016</a:t>
            </a:r>
            <a:r>
              <a:rPr lang="de-DE" sz="1800" b="1" dirty="0" smtClean="0"/>
              <a:t>: </a:t>
            </a:r>
          </a:p>
          <a:p>
            <a:pPr lvl="1"/>
            <a:r>
              <a:rPr lang="de-DE" sz="1800" dirty="0"/>
              <a:t>5</a:t>
            </a:r>
            <a:r>
              <a:rPr lang="de-DE" sz="1800" dirty="0" smtClean="0"/>
              <a:t>. </a:t>
            </a:r>
            <a:r>
              <a:rPr lang="de-DE" sz="1800" dirty="0"/>
              <a:t>Statistik Tage Bamberg/ </a:t>
            </a:r>
            <a:r>
              <a:rPr lang="de-DE" sz="1800" dirty="0" smtClean="0"/>
              <a:t>Fürth</a:t>
            </a:r>
          </a:p>
          <a:p>
            <a:pPr lvl="1"/>
            <a:r>
              <a:rPr lang="de-DE" sz="1800" dirty="0" smtClean="0"/>
              <a:t>Workshop „</a:t>
            </a:r>
            <a:r>
              <a:rPr lang="de-DE" sz="1800" b="1" dirty="0" err="1" smtClean="0"/>
              <a:t>Georeferenzierung</a:t>
            </a:r>
            <a:r>
              <a:rPr lang="de-DE" sz="1800" dirty="0" smtClean="0"/>
              <a:t>“ (in Planung)</a:t>
            </a:r>
          </a:p>
          <a:p>
            <a:pPr lvl="1"/>
            <a:endParaRPr lang="de-DE" sz="2000" dirty="0"/>
          </a:p>
          <a:p>
            <a:r>
              <a:rPr lang="de-DE" sz="1800" b="1" u="sng" dirty="0" smtClean="0">
                <a:solidFill>
                  <a:schemeClr val="tx2"/>
                </a:solidFill>
              </a:rPr>
              <a:t>Weitere Aktivitäten: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</a:rPr>
              <a:t>Seit 2014: Lehrauftrag/Vorlesungsreihe, Universität Bamberg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</a:rPr>
              <a:t>Seit 2015: Lehrauftrag/Vorlesungsreihe, Universität München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</a:rPr>
              <a:t>Diverse Vorträge an der Universität München, ifo Institut etc.</a:t>
            </a:r>
          </a:p>
          <a:p>
            <a:pPr marL="0" indent="0">
              <a:buNone/>
            </a:pPr>
            <a:endParaRPr lang="de-DE" sz="2000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338ED-7F4C-4EF1-A312-86857415EC45}" type="slidenum">
              <a:rPr lang="de-DE" smtClean="0"/>
              <a:pPr/>
              <a:t>10</a:t>
            </a:fld>
            <a:r>
              <a:rPr lang="de-DE" smtClean="0">
                <a:solidFill>
                  <a:schemeClr val="tx1"/>
                </a:solidFill>
              </a:rPr>
              <a:t> </a:t>
            </a:r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25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Statistik Tage Bamberg/ Fürth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u="sng" dirty="0" smtClean="0"/>
              <a:t>2012</a:t>
            </a:r>
            <a:r>
              <a:rPr lang="de-DE" sz="1800" dirty="0" smtClean="0"/>
              <a:t>: 1. Statistik Tage: „</a:t>
            </a:r>
            <a:r>
              <a:rPr lang="de-DE" sz="1800" b="1" dirty="0" smtClean="0"/>
              <a:t>Zensus 2011</a:t>
            </a:r>
            <a:r>
              <a:rPr lang="de-DE" sz="1800" dirty="0" smtClean="0"/>
              <a:t>“</a:t>
            </a:r>
          </a:p>
          <a:p>
            <a:endParaRPr lang="de-DE" sz="800" dirty="0" smtClean="0"/>
          </a:p>
          <a:p>
            <a:pPr marL="0" indent="0">
              <a:buNone/>
            </a:pPr>
            <a:r>
              <a:rPr lang="de-DE" sz="1800" u="sng" dirty="0" smtClean="0"/>
              <a:t>2013</a:t>
            </a:r>
            <a:r>
              <a:rPr lang="de-DE" sz="1800" dirty="0" smtClean="0"/>
              <a:t>: 2. </a:t>
            </a:r>
            <a:r>
              <a:rPr lang="de-DE" sz="1800" dirty="0"/>
              <a:t>Statistik </a:t>
            </a:r>
            <a:r>
              <a:rPr lang="de-DE" sz="1800" dirty="0" smtClean="0"/>
              <a:t>Tage: „</a:t>
            </a:r>
            <a:r>
              <a:rPr lang="de-DE" sz="1800" b="1" dirty="0" smtClean="0"/>
              <a:t>Demographischer Wandel</a:t>
            </a:r>
            <a:r>
              <a:rPr lang="de-DE" sz="1800" dirty="0" smtClean="0"/>
              <a:t>“</a:t>
            </a:r>
          </a:p>
          <a:p>
            <a:endParaRPr lang="de-DE" sz="800" dirty="0" smtClean="0"/>
          </a:p>
          <a:p>
            <a:pPr marL="0" indent="0">
              <a:buNone/>
            </a:pPr>
            <a:r>
              <a:rPr lang="de-DE" sz="1800" u="sng" dirty="0" smtClean="0"/>
              <a:t>2014</a:t>
            </a:r>
            <a:r>
              <a:rPr lang="de-DE" sz="1800" dirty="0" smtClean="0"/>
              <a:t>: 3. Statistik Tage: „</a:t>
            </a:r>
            <a:r>
              <a:rPr lang="de-DE" sz="1800" b="1" dirty="0" smtClean="0"/>
              <a:t>Regionale Disparitäten</a:t>
            </a:r>
            <a:r>
              <a:rPr lang="de-DE" sz="1800" dirty="0" smtClean="0"/>
              <a:t>“</a:t>
            </a:r>
          </a:p>
          <a:p>
            <a:endParaRPr lang="de-DE" sz="800" dirty="0" smtClean="0"/>
          </a:p>
          <a:p>
            <a:pPr marL="0" indent="0">
              <a:buNone/>
            </a:pPr>
            <a:r>
              <a:rPr lang="de-DE" sz="1800" u="sng" dirty="0" smtClean="0"/>
              <a:t>2015</a:t>
            </a:r>
            <a:r>
              <a:rPr lang="de-DE" sz="1800" dirty="0" smtClean="0"/>
              <a:t>: 4. </a:t>
            </a:r>
            <a:r>
              <a:rPr lang="de-DE" sz="1800" dirty="0"/>
              <a:t>Statistik </a:t>
            </a:r>
            <a:r>
              <a:rPr lang="de-DE" sz="1800" dirty="0" smtClean="0"/>
              <a:t>Tage: „</a:t>
            </a:r>
            <a:r>
              <a:rPr lang="de-DE" sz="1800" b="1" dirty="0" smtClean="0"/>
              <a:t>Empirische Bildungsforschung</a:t>
            </a:r>
            <a:r>
              <a:rPr lang="de-DE" sz="1800" dirty="0" smtClean="0"/>
              <a:t>“</a:t>
            </a:r>
          </a:p>
          <a:p>
            <a:endParaRPr lang="de-DE" sz="800" dirty="0"/>
          </a:p>
          <a:p>
            <a:pPr marL="0" indent="0">
              <a:buNone/>
            </a:pPr>
            <a:r>
              <a:rPr lang="de-DE" sz="1800" u="sng" dirty="0" smtClean="0"/>
              <a:t>2016</a:t>
            </a:r>
            <a:r>
              <a:rPr lang="de-DE" sz="1800" dirty="0" smtClean="0"/>
              <a:t>: 5. </a:t>
            </a:r>
            <a:r>
              <a:rPr lang="de-DE" sz="1800" dirty="0"/>
              <a:t>Statistik </a:t>
            </a:r>
            <a:r>
              <a:rPr lang="de-DE" sz="1800" dirty="0" smtClean="0"/>
              <a:t>Tage: „</a:t>
            </a:r>
            <a:r>
              <a:rPr lang="de-DE" sz="1800" b="1" dirty="0"/>
              <a:t>Einkommensungleichheit </a:t>
            </a:r>
            <a:r>
              <a:rPr lang="de-DE" sz="1800" b="1" dirty="0" smtClean="0"/>
              <a:t>und </a:t>
            </a:r>
            <a:r>
              <a:rPr lang="de-DE" sz="1800" b="1" dirty="0"/>
              <a:t>Armut in </a:t>
            </a:r>
            <a:r>
              <a:rPr lang="de-DE" sz="1800" b="1" dirty="0" smtClean="0"/>
              <a:t>				</a:t>
            </a:r>
            <a:r>
              <a:rPr lang="de-DE" sz="1800" b="1" dirty="0"/>
              <a:t> </a:t>
            </a:r>
            <a:r>
              <a:rPr lang="de-DE" sz="1800" b="1" dirty="0" smtClean="0"/>
              <a:t>          Deutschland</a:t>
            </a:r>
            <a:r>
              <a:rPr lang="de-DE" sz="1800" dirty="0" smtClean="0"/>
              <a:t>“</a:t>
            </a:r>
          </a:p>
          <a:p>
            <a:endParaRPr lang="de-DE" sz="800" dirty="0"/>
          </a:p>
          <a:p>
            <a:pPr marL="0" indent="0">
              <a:buNone/>
            </a:pPr>
            <a:r>
              <a:rPr lang="de-DE" sz="1800" u="sng" dirty="0" smtClean="0"/>
              <a:t>2017</a:t>
            </a:r>
            <a:r>
              <a:rPr lang="de-DE" sz="1800" dirty="0" smtClean="0"/>
              <a:t>: 6. Statistik Tage: „</a:t>
            </a:r>
            <a:r>
              <a:rPr lang="de-DE" sz="1800" b="1" dirty="0" smtClean="0"/>
              <a:t>Wohnen in Deutschland</a:t>
            </a:r>
            <a:r>
              <a:rPr lang="de-DE" sz="1800" dirty="0" smtClean="0"/>
              <a:t>“ (Arbeitstitel)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 smtClean="0">
                <a:hlinkClick r:id="rId2"/>
              </a:rPr>
              <a:t>www.statistik.bayern.de/statistiktage2016</a:t>
            </a:r>
            <a:endParaRPr lang="de-DE" sz="1800" dirty="0" smtClean="0"/>
          </a:p>
          <a:p>
            <a:pPr marL="0" indent="0">
              <a:buNone/>
            </a:pPr>
            <a:r>
              <a:rPr lang="de-DE" sz="1800" u="sng" dirty="0">
                <a:hlinkClick r:id="rId3"/>
              </a:rPr>
              <a:t>www.statistiknetzwerk.bayern.de/themen/statistiktage</a:t>
            </a:r>
            <a:r>
              <a:rPr lang="de-DE" sz="1800" dirty="0"/>
              <a:t> </a:t>
            </a:r>
            <a:endParaRPr lang="de-DE" sz="1800" dirty="0" smtClean="0"/>
          </a:p>
          <a:p>
            <a:pPr marL="0" indent="0">
              <a:buNone/>
            </a:pPr>
            <a:endParaRPr lang="de-DE" sz="2000" dirty="0" smtClean="0"/>
          </a:p>
          <a:p>
            <a:pPr lvl="1"/>
            <a:endParaRPr lang="de-DE" sz="2000" dirty="0" smtClean="0"/>
          </a:p>
          <a:p>
            <a:pPr marL="0" indent="0">
              <a:buNone/>
            </a:pPr>
            <a:endParaRPr lang="de-DE" sz="2000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338ED-7F4C-4EF1-A312-86857415EC45}" type="slidenum">
              <a:rPr lang="de-DE" smtClean="0"/>
              <a:pPr/>
              <a:t>11</a:t>
            </a:fld>
            <a:r>
              <a:rPr lang="de-DE" smtClean="0">
                <a:solidFill>
                  <a:schemeClr val="tx1"/>
                </a:solidFill>
              </a:rPr>
              <a:t> </a:t>
            </a:r>
            <a:endParaRPr lang="de-DE">
              <a:solidFill>
                <a:schemeClr val="tx1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507" y="4954382"/>
            <a:ext cx="2015093" cy="67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6784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BB6099-7CFF-420D-9A35-3A0ABFAB6FEA}" type="slidenum">
              <a:rPr lang="de-DE"/>
              <a:pPr/>
              <a:t>12</a:t>
            </a:fld>
            <a:r>
              <a:rPr lang="de-DE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Mitglieder und Mitglied werden</a:t>
            </a:r>
            <a:endParaRPr lang="de-DE" sz="2800" dirty="0"/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dirty="0" smtClean="0"/>
              <a:t>2013 </a:t>
            </a:r>
            <a:r>
              <a:rPr lang="de-DE" sz="1800" dirty="0"/>
              <a:t>bis 2016 hat das Netzwerk weitere </a:t>
            </a:r>
            <a:r>
              <a:rPr lang="de-DE" sz="1800" u="sng" dirty="0"/>
              <a:t>Mitglieder</a:t>
            </a:r>
            <a:r>
              <a:rPr lang="de-DE" sz="1800" dirty="0"/>
              <a:t> </a:t>
            </a:r>
            <a:r>
              <a:rPr lang="de-DE" sz="1800" dirty="0" smtClean="0"/>
              <a:t>dazugewonnen:</a:t>
            </a:r>
          </a:p>
          <a:p>
            <a:endParaRPr lang="de-DE" sz="1800" dirty="0" smtClean="0"/>
          </a:p>
          <a:p>
            <a:r>
              <a:rPr lang="de-DE" sz="1800" dirty="0"/>
              <a:t>Ostbayerische Technische Hochschule Regensburg</a:t>
            </a:r>
          </a:p>
          <a:p>
            <a:r>
              <a:rPr lang="de-DE" sz="1800" dirty="0" smtClean="0"/>
              <a:t>Institut </a:t>
            </a:r>
            <a:r>
              <a:rPr lang="de-DE" sz="1800" dirty="0"/>
              <a:t>für Statistik der Ludwig-Maximilians-Universität München</a:t>
            </a:r>
          </a:p>
          <a:p>
            <a:r>
              <a:rPr lang="de-DE" sz="1800" dirty="0" smtClean="0"/>
              <a:t>Universität </a:t>
            </a:r>
            <a:r>
              <a:rPr lang="de-DE" sz="1800" dirty="0"/>
              <a:t>Augsburg</a:t>
            </a:r>
          </a:p>
          <a:p>
            <a:r>
              <a:rPr lang="de-DE" sz="1800" dirty="0" smtClean="0"/>
              <a:t>Fachbereich </a:t>
            </a:r>
            <a:r>
              <a:rPr lang="de-DE" sz="1800" dirty="0"/>
              <a:t>Wirtschaftswissenschaften der </a:t>
            </a:r>
            <a:r>
              <a:rPr lang="de-DE" sz="1800" dirty="0" smtClean="0"/>
              <a:t>Friedrich-Alexander-Universität </a:t>
            </a:r>
            <a:r>
              <a:rPr lang="de-DE" sz="1800" dirty="0"/>
              <a:t>Erlangen-Nürnberg</a:t>
            </a:r>
          </a:p>
          <a:p>
            <a:r>
              <a:rPr lang="de-DE" sz="1800" dirty="0" smtClean="0"/>
              <a:t>ifo </a:t>
            </a:r>
            <a:r>
              <a:rPr lang="de-DE" sz="1800" dirty="0"/>
              <a:t>Institut – Leibniz-Institut für Wirtschaftsforschung an der Universität München e. V.</a:t>
            </a:r>
          </a:p>
          <a:p>
            <a:pPr marL="0" indent="0">
              <a:buNone/>
            </a:pPr>
            <a:endParaRPr lang="de-DE" sz="20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545" y="5834495"/>
            <a:ext cx="1002205" cy="519973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88" y="4945323"/>
            <a:ext cx="2324137" cy="404197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439" y="5141992"/>
            <a:ext cx="695012" cy="92916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442" y="4798814"/>
            <a:ext cx="1932533" cy="392948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22" y="5735529"/>
            <a:ext cx="1438053" cy="47686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2870926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BB6099-7CFF-420D-9A35-3A0ABFAB6FEA}" type="slidenum">
              <a:rPr lang="de-DE"/>
              <a:pPr/>
              <a:t>13</a:t>
            </a:fld>
            <a:r>
              <a:rPr lang="de-DE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Mitglieder und Mitglied werden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dirty="0"/>
              <a:t>Das Netzwerk ist stets an neuen Mitgliedern interessiert.</a:t>
            </a:r>
          </a:p>
          <a:p>
            <a:pPr marL="0" indent="0">
              <a:buNone/>
            </a:pPr>
            <a:r>
              <a:rPr lang="de-DE" sz="1800" dirty="0"/>
              <a:t> </a:t>
            </a:r>
          </a:p>
          <a:p>
            <a:r>
              <a:rPr lang="de-DE" sz="1800" b="1" dirty="0"/>
              <a:t>Hochschulen</a:t>
            </a:r>
            <a:r>
              <a:rPr lang="de-DE" sz="1800" dirty="0"/>
              <a:t> und </a:t>
            </a:r>
            <a:r>
              <a:rPr lang="de-DE" sz="1800" b="1" dirty="0"/>
              <a:t>Fachhochschulen</a:t>
            </a:r>
            <a:r>
              <a:rPr lang="de-DE" sz="1800" dirty="0"/>
              <a:t> in Bayern sowie</a:t>
            </a:r>
          </a:p>
          <a:p>
            <a:r>
              <a:rPr lang="de-DE" sz="1800" b="1" dirty="0"/>
              <a:t>Forschungseinrichtungen</a:t>
            </a:r>
            <a:r>
              <a:rPr lang="de-DE" sz="1800" dirty="0"/>
              <a:t> mit Sitz in Bayern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/>
              <a:t>sind gerne willkommen, Mitglied des Netzwerks zu werden!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/>
              <a:t>Fragen und </a:t>
            </a:r>
            <a:r>
              <a:rPr lang="de-DE" sz="1800" dirty="0" smtClean="0"/>
              <a:t>Anträge </a:t>
            </a:r>
            <a:r>
              <a:rPr lang="de-DE" sz="1800" dirty="0"/>
              <a:t>können jederzeit gerichtet werden an:</a:t>
            </a:r>
          </a:p>
          <a:p>
            <a:pPr marL="0" indent="0">
              <a:buNone/>
            </a:pPr>
            <a:r>
              <a:rPr lang="de-DE" sz="1800" dirty="0">
                <a:hlinkClick r:id="rId2"/>
              </a:rPr>
              <a:t>statistiknetzwerk@statistik.bayern.de</a:t>
            </a:r>
            <a:endParaRPr lang="de-DE" sz="1800" dirty="0"/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/>
              <a:t>Weitere Informationen finden Sie unter: </a:t>
            </a:r>
            <a:r>
              <a:rPr lang="de-DE" sz="1800" dirty="0">
                <a:hlinkClick r:id="rId3"/>
              </a:rPr>
              <a:t>www.statistiknetzwerk.bayern.de</a:t>
            </a:r>
            <a:endParaRPr lang="de-DE" sz="1800" dirty="0"/>
          </a:p>
          <a:p>
            <a:pPr marL="0" indent="0">
              <a:buNone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2298934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BB6099-7CFF-420D-9A35-3A0ABFAB6FEA}" type="slidenum">
              <a:rPr lang="de-DE"/>
              <a:pPr/>
              <a:t>14</a:t>
            </a:fld>
            <a:r>
              <a:rPr lang="de-DE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sz="3000" b="1" dirty="0"/>
              <a:t>Vielen Dank für Ihre Aufmerksamkeit!</a:t>
            </a:r>
          </a:p>
          <a:p>
            <a:pPr marL="0" indent="0">
              <a:buNone/>
            </a:pPr>
            <a:endParaRPr lang="de-DE" sz="2000" dirty="0"/>
          </a:p>
          <a:p>
            <a:pPr marL="0" indent="0" algn="ctr">
              <a:buNone/>
            </a:pPr>
            <a:endParaRPr lang="de-DE" sz="2000" dirty="0"/>
          </a:p>
          <a:p>
            <a:pPr marL="0" indent="0" algn="ctr">
              <a:buNone/>
            </a:pPr>
            <a:r>
              <a:rPr lang="de-DE" sz="2000" dirty="0"/>
              <a:t>www.statistiknetzwerk.bayern.de</a:t>
            </a:r>
          </a:p>
          <a:p>
            <a:pPr marL="0" indent="0" algn="ctr">
              <a:buNone/>
            </a:pPr>
            <a:r>
              <a:rPr lang="de-DE" sz="2000" dirty="0" smtClean="0"/>
              <a:t>www.statistik.bayern.de</a:t>
            </a:r>
            <a:endParaRPr lang="de-DE" sz="2000" dirty="0"/>
          </a:p>
          <a:p>
            <a:pPr marL="0" indent="0" algn="ctr">
              <a:buNone/>
            </a:pPr>
            <a:r>
              <a:rPr lang="de-DE" sz="2000" dirty="0">
                <a:hlinkClick r:id="rId2"/>
              </a:rPr>
              <a:t>statistiknetzwerk@statistik.bayern.de</a:t>
            </a:r>
            <a:endParaRPr lang="de-DE" sz="2000" dirty="0"/>
          </a:p>
          <a:p>
            <a:pPr marL="0" indent="0" algn="ctr">
              <a:buNone/>
            </a:pPr>
            <a:endParaRPr lang="de-DE" sz="2000" dirty="0"/>
          </a:p>
          <a:p>
            <a:pPr marL="0" indent="0" algn="ctr">
              <a:buNone/>
            </a:pPr>
            <a:endParaRPr lang="de-DE" sz="2000" dirty="0"/>
          </a:p>
          <a:p>
            <a:pPr marL="0" indent="0" algn="ctr">
              <a:buNone/>
            </a:pPr>
            <a:r>
              <a:rPr lang="de-DE" sz="2000" dirty="0"/>
              <a:t>Forschungsdatenzentrum: </a:t>
            </a:r>
            <a:r>
              <a:rPr lang="de-DE" sz="2000" dirty="0">
                <a:hlinkClick r:id="rId3"/>
              </a:rPr>
              <a:t>fdz@statistik.bayern.de</a:t>
            </a: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Rectangle 46"/>
          <p:cNvSpPr>
            <a:spLocks noChangeArrowheads="1"/>
          </p:cNvSpPr>
          <p:nvPr/>
        </p:nvSpPr>
        <p:spPr bwMode="auto">
          <a:xfrm>
            <a:off x="743713" y="5911338"/>
            <a:ext cx="7579647" cy="572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 anchor="b"/>
          <a:lstStyle/>
          <a:p>
            <a:pPr algn="r"/>
            <a:r>
              <a:rPr lang="de-DE" sz="1400" dirty="0" smtClean="0">
                <a:solidFill>
                  <a:srgbClr val="008DC9"/>
                </a:solidFill>
              </a:rPr>
              <a:t>www.statistik.bayern.de</a:t>
            </a:r>
            <a:endParaRPr lang="de-DE" sz="1400" dirty="0">
              <a:solidFill>
                <a:srgbClr val="008D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8013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BB6099-7CFF-420D-9A35-3A0ABFAB6FEA}" type="slidenum">
              <a:rPr lang="de-DE"/>
              <a:pPr/>
              <a:t>2</a:t>
            </a:fld>
            <a:r>
              <a:rPr lang="de-DE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Amtliche Statistik und Wissenschaft – eine (unvollständige) Bestandsaufnahme</a:t>
            </a:r>
            <a:endParaRPr lang="de-DE" sz="2800" dirty="0"/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… in der </a:t>
            </a:r>
            <a:r>
              <a:rPr lang="de-DE" sz="2400" b="1" dirty="0" smtClean="0"/>
              <a:t>Wissenschaft</a:t>
            </a:r>
          </a:p>
          <a:p>
            <a:pPr marL="0" indent="0">
              <a:buNone/>
            </a:pPr>
            <a:endParaRPr lang="de-DE" sz="800" dirty="0" smtClean="0"/>
          </a:p>
          <a:p>
            <a:pPr marL="0" indent="0">
              <a:buNone/>
            </a:pPr>
            <a:endParaRPr lang="de-DE" sz="800" dirty="0" smtClean="0"/>
          </a:p>
          <a:p>
            <a:r>
              <a:rPr lang="de-DE" sz="1800" u="sng" dirty="0" smtClean="0"/>
              <a:t>Wirtschafts- und Sozialstatistik</a:t>
            </a:r>
            <a:r>
              <a:rPr lang="de-DE" sz="1800" dirty="0" smtClean="0"/>
              <a:t> </a:t>
            </a:r>
            <a:r>
              <a:rPr lang="de-DE" sz="1800" dirty="0"/>
              <a:t>in der Statistikausbildung häufig unbeachtet (</a:t>
            </a:r>
            <a:r>
              <a:rPr lang="de-DE" sz="1800" dirty="0" err="1"/>
              <a:t>v.d.</a:t>
            </a:r>
            <a:r>
              <a:rPr lang="de-DE" sz="1800" dirty="0"/>
              <a:t> Lippe und Schmerbach, 2003</a:t>
            </a:r>
            <a:r>
              <a:rPr lang="de-DE" sz="1800" dirty="0" smtClean="0"/>
              <a:t>)</a:t>
            </a:r>
          </a:p>
          <a:p>
            <a:endParaRPr lang="de-DE" sz="800" dirty="0" smtClean="0"/>
          </a:p>
          <a:p>
            <a:r>
              <a:rPr lang="de-DE" sz="1800" dirty="0"/>
              <a:t>Die amtliche Statistik ist der </a:t>
            </a:r>
            <a:r>
              <a:rPr lang="de-DE" sz="1800" u="sng" dirty="0"/>
              <a:t>größte Produzent</a:t>
            </a:r>
            <a:r>
              <a:rPr lang="de-DE" sz="1800" dirty="0"/>
              <a:t> von sozial- und wirtschaftsstatistischen Daten in Deutschland</a:t>
            </a:r>
            <a:r>
              <a:rPr lang="de-DE" sz="1800" dirty="0" smtClean="0"/>
              <a:t>. Das Wissen über dieses umfassende Angebot an statistischen Informationen weist Defizite auf.</a:t>
            </a:r>
          </a:p>
          <a:p>
            <a:endParaRPr lang="de-DE" sz="800" dirty="0" smtClean="0"/>
          </a:p>
          <a:p>
            <a:r>
              <a:rPr lang="de-DE" sz="1800" dirty="0" smtClean="0"/>
              <a:t>Zugang der Wissenschaft zu Einzeldaten der amtlichen Statistik (</a:t>
            </a:r>
            <a:r>
              <a:rPr lang="de-DE" sz="1800" u="sng" dirty="0" smtClean="0"/>
              <a:t>Forschungsdatenzentrum</a:t>
            </a:r>
            <a:r>
              <a:rPr lang="de-DE" sz="1800" dirty="0" smtClean="0"/>
              <a:t>) wird nicht optimal genutzt (</a:t>
            </a:r>
            <a:r>
              <a:rPr lang="de-DE" sz="1800" dirty="0" err="1" smtClean="0"/>
              <a:t>BStatG</a:t>
            </a:r>
            <a:r>
              <a:rPr lang="de-DE" sz="1800" dirty="0" smtClean="0"/>
              <a:t> §16 (6))</a:t>
            </a:r>
          </a:p>
          <a:p>
            <a:endParaRPr lang="de-DE" sz="800" dirty="0" smtClean="0"/>
          </a:p>
          <a:p>
            <a:r>
              <a:rPr lang="de-DE" sz="1800" dirty="0" smtClean="0"/>
              <a:t>Da </a:t>
            </a:r>
            <a:r>
              <a:rPr lang="de-DE" sz="1800" dirty="0"/>
              <a:t>die Statistikprofessoren viel zu selten </a:t>
            </a:r>
            <a:r>
              <a:rPr lang="de-DE" sz="1800" u="sng" dirty="0"/>
              <a:t>Daten aus der amtlichen Statistik </a:t>
            </a:r>
            <a:r>
              <a:rPr lang="de-DE" sz="1800" u="sng" dirty="0" smtClean="0"/>
              <a:t>verwenden</a:t>
            </a:r>
            <a:r>
              <a:rPr lang="de-DE" sz="1800" dirty="0" smtClean="0"/>
              <a:t>, wird </a:t>
            </a:r>
            <a:r>
              <a:rPr lang="de-DE" sz="1800" dirty="0"/>
              <a:t>eine stärkere Kooperation zwischen der akademischen </a:t>
            </a:r>
            <a:r>
              <a:rPr lang="de-DE" sz="1800" dirty="0" smtClean="0"/>
              <a:t>Forschung und </a:t>
            </a:r>
            <a:r>
              <a:rPr lang="de-DE" sz="1800" dirty="0"/>
              <a:t>der amtlichen Statistik gefordert (Grünewald et al., 2004).</a:t>
            </a:r>
          </a:p>
        </p:txBody>
      </p:sp>
    </p:spTree>
    <p:extLst>
      <p:ext uri="{BB962C8B-B14F-4D97-AF65-F5344CB8AC3E}">
        <p14:creationId xmlns:p14="http://schemas.microsoft.com/office/powerpoint/2010/main" val="41465442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BB6099-7CFF-420D-9A35-3A0ABFAB6FEA}" type="slidenum">
              <a:rPr lang="de-DE"/>
              <a:pPr/>
              <a:t>3</a:t>
            </a:fld>
            <a:r>
              <a:rPr lang="de-DE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Amtliche Statistik und Wissenschaft – eine (unvollständige) Bestandsaufnahme</a:t>
            </a:r>
            <a:endParaRPr lang="de-DE" sz="2800" dirty="0"/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… in der amtlichen </a:t>
            </a:r>
            <a:r>
              <a:rPr lang="de-DE" sz="2400" b="1" dirty="0" smtClean="0"/>
              <a:t>Statistik</a:t>
            </a:r>
          </a:p>
          <a:p>
            <a:pPr marL="0" indent="0">
              <a:buNone/>
            </a:pPr>
            <a:endParaRPr lang="de-DE" sz="800" b="1" dirty="0" smtClean="0"/>
          </a:p>
          <a:p>
            <a:pPr marL="0" indent="0">
              <a:buNone/>
            </a:pPr>
            <a:endParaRPr lang="de-DE" sz="800" dirty="0" smtClean="0"/>
          </a:p>
          <a:p>
            <a:r>
              <a:rPr lang="de-DE" sz="1800" dirty="0" smtClean="0"/>
              <a:t>Steigende Anforderungen in Hinblick auf</a:t>
            </a:r>
          </a:p>
          <a:p>
            <a:pPr marL="717550" indent="-363538">
              <a:buFont typeface="Wingdings" panose="05000000000000000000" pitchFamily="2" charset="2"/>
              <a:buChar char="§"/>
            </a:pPr>
            <a:r>
              <a:rPr lang="de-DE" sz="1600" dirty="0" smtClean="0"/>
              <a:t>Regionalisierung</a:t>
            </a:r>
          </a:p>
          <a:p>
            <a:pPr marL="717550" indent="-363538">
              <a:buFont typeface="Wingdings" panose="05000000000000000000" pitchFamily="2" charset="2"/>
              <a:buChar char="§"/>
            </a:pPr>
            <a:r>
              <a:rPr lang="de-DE" sz="1600" dirty="0" smtClean="0"/>
              <a:t>Internationalisierung</a:t>
            </a:r>
          </a:p>
          <a:p>
            <a:pPr marL="717550" indent="-363538">
              <a:buFont typeface="Wingdings" panose="05000000000000000000" pitchFamily="2" charset="2"/>
              <a:buChar char="§"/>
            </a:pPr>
            <a:r>
              <a:rPr lang="de-DE" sz="1600" dirty="0" smtClean="0"/>
              <a:t>Ressourceneinsatz</a:t>
            </a:r>
          </a:p>
          <a:p>
            <a:pPr marL="717550" indent="-363538">
              <a:buFont typeface="Wingdings" panose="05000000000000000000" pitchFamily="2" charset="2"/>
              <a:buChar char="§"/>
            </a:pPr>
            <a:r>
              <a:rPr lang="de-DE" sz="1600" dirty="0" smtClean="0"/>
              <a:t>Verringerung von Belastungen durch statistische Erhebungen</a:t>
            </a:r>
          </a:p>
          <a:p>
            <a:pPr marL="354012" indent="0">
              <a:buNone/>
            </a:pPr>
            <a:endParaRPr lang="de-DE" sz="800" dirty="0"/>
          </a:p>
          <a:p>
            <a:r>
              <a:rPr lang="de-DE" sz="1800" dirty="0" smtClean="0"/>
              <a:t>Defizite bei der </a:t>
            </a:r>
            <a:r>
              <a:rPr lang="de-DE" sz="1800" u="sng" dirty="0" smtClean="0"/>
              <a:t>Methodenkompetenz</a:t>
            </a:r>
            <a:r>
              <a:rPr lang="de-DE" sz="1800" dirty="0" smtClean="0"/>
              <a:t> in den Statistischen Landesämtern</a:t>
            </a:r>
          </a:p>
          <a:p>
            <a:pPr marL="0" indent="0">
              <a:buNone/>
            </a:pPr>
            <a:endParaRPr lang="de-DE" sz="800" dirty="0" smtClean="0"/>
          </a:p>
          <a:p>
            <a:r>
              <a:rPr lang="de-DE" sz="1800" dirty="0" smtClean="0"/>
              <a:t>Die </a:t>
            </a:r>
            <a:r>
              <a:rPr lang="de-DE" sz="1800" dirty="0"/>
              <a:t>öffentliche Wahrnehmung der Rolle der amtlichen Statistik als </a:t>
            </a:r>
            <a:r>
              <a:rPr lang="de-DE" sz="1800" dirty="0" smtClean="0"/>
              <a:t>Lieferant eines </a:t>
            </a:r>
            <a:r>
              <a:rPr lang="de-DE" sz="1800" dirty="0"/>
              <a:t>unverzichtbaren öffentlichen Gutes entspricht gegenwärtig </a:t>
            </a:r>
            <a:r>
              <a:rPr lang="de-DE" sz="1800" dirty="0" smtClean="0"/>
              <a:t>nicht </a:t>
            </a:r>
            <a:r>
              <a:rPr lang="de-DE" sz="1800" dirty="0"/>
              <a:t>ihrer weitreichenden</a:t>
            </a:r>
            <a:r>
              <a:rPr lang="de-DE" sz="1800" dirty="0" smtClean="0"/>
              <a:t>, großen Bedeutung (Schmerbach, 2001)</a:t>
            </a:r>
            <a:endParaRPr lang="de-DE" sz="1800" dirty="0"/>
          </a:p>
          <a:p>
            <a:pPr marL="0" indent="0">
              <a:buNone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8415617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BB6099-7CFF-420D-9A35-3A0ABFAB6FEA}" type="slidenum">
              <a:rPr lang="de-DE"/>
              <a:pPr/>
              <a:t>4</a:t>
            </a:fld>
            <a:r>
              <a:rPr lang="de-DE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Handlungsbedarf</a:t>
            </a:r>
            <a:endParaRPr lang="de-DE" sz="2800" dirty="0"/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200" dirty="0" smtClean="0"/>
              <a:t>… in der </a:t>
            </a:r>
            <a:r>
              <a:rPr lang="de-DE" sz="2200" b="1" dirty="0" smtClean="0"/>
              <a:t>Wissenschaft</a:t>
            </a:r>
          </a:p>
          <a:p>
            <a:r>
              <a:rPr lang="de-DE" sz="1800" dirty="0" smtClean="0"/>
              <a:t>Verbesserung der Kenntnisse über </a:t>
            </a:r>
            <a:r>
              <a:rPr lang="de-DE" sz="1800" dirty="0"/>
              <a:t>die Erhebung und Aufbereitung von empirischem </a:t>
            </a:r>
            <a:r>
              <a:rPr lang="de-DE" sz="1800" dirty="0" smtClean="0"/>
              <a:t>Datenmaterial und </a:t>
            </a:r>
            <a:r>
              <a:rPr lang="de-DE" sz="1800" dirty="0"/>
              <a:t>die </a:t>
            </a:r>
            <a:r>
              <a:rPr lang="de-DE" sz="1800" dirty="0" smtClean="0"/>
              <a:t>sachgerechte Nutzung </a:t>
            </a:r>
            <a:r>
              <a:rPr lang="de-DE" sz="1800" dirty="0"/>
              <a:t>bereits vorhandener </a:t>
            </a:r>
            <a:r>
              <a:rPr lang="de-DE" sz="1800" dirty="0" smtClean="0"/>
              <a:t>Datenquellen (KVI, 2001).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2200" dirty="0" smtClean="0"/>
              <a:t>… in der </a:t>
            </a:r>
            <a:r>
              <a:rPr lang="de-DE" sz="2200" b="1" dirty="0" smtClean="0"/>
              <a:t>amtlichen Statistik</a:t>
            </a:r>
          </a:p>
          <a:p>
            <a:r>
              <a:rPr lang="de-DE" sz="1800" dirty="0" smtClean="0"/>
              <a:t>Ausbau der Methodenkompetenz in Hinblick auf die künftigen Anforderungen an die amtliche Statistik</a:t>
            </a:r>
          </a:p>
          <a:p>
            <a:r>
              <a:rPr lang="de-DE" sz="1800" dirty="0"/>
              <a:t>Verbesserung </a:t>
            </a:r>
            <a:r>
              <a:rPr lang="de-DE" sz="1800" dirty="0" smtClean="0"/>
              <a:t>der öffentlichen </a:t>
            </a:r>
            <a:r>
              <a:rPr lang="de-DE" sz="1800" dirty="0"/>
              <a:t>Wahrnehmung der Rolle der amtlichen Statistik als </a:t>
            </a:r>
            <a:r>
              <a:rPr lang="de-DE" sz="1800" dirty="0" smtClean="0"/>
              <a:t>Lieferant eines </a:t>
            </a:r>
            <a:r>
              <a:rPr lang="de-DE" sz="1800" dirty="0"/>
              <a:t>unverzichtbaren öffentlichen </a:t>
            </a:r>
            <a:r>
              <a:rPr lang="de-DE" sz="1800" dirty="0" smtClean="0"/>
              <a:t>Gutes </a:t>
            </a:r>
            <a:r>
              <a:rPr lang="de-DE" sz="1800" dirty="0"/>
              <a:t>(Schmerbach</a:t>
            </a:r>
            <a:r>
              <a:rPr lang="de-DE" sz="1800" dirty="0" smtClean="0"/>
              <a:t>, 2001).</a:t>
            </a:r>
            <a:endParaRPr lang="de-DE" sz="1800" dirty="0"/>
          </a:p>
          <a:p>
            <a:pPr marL="0" indent="0">
              <a:buNone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2761165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BB6099-7CFF-420D-9A35-3A0ABFAB6FEA}" type="slidenum">
              <a:rPr lang="de-DE"/>
              <a:pPr/>
              <a:t>5</a:t>
            </a:fld>
            <a:r>
              <a:rPr lang="de-DE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Ausgewählte Aktivitäten in Europa und Deutschland</a:t>
            </a:r>
            <a:endParaRPr lang="de-DE" sz="2800" dirty="0"/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b="1" u="sng" dirty="0"/>
              <a:t>Europäischer Masterstudiengang für amtliche Statistik (EMOS)</a:t>
            </a:r>
          </a:p>
          <a:p>
            <a:pPr marL="0" indent="0">
              <a:buNone/>
            </a:pPr>
            <a:endParaRPr lang="de-DE" sz="800" dirty="0"/>
          </a:p>
          <a:p>
            <a:r>
              <a:rPr lang="de-DE" sz="1800" dirty="0"/>
              <a:t>Netz von postgradualen Master-Studiengängen im Fachbereich „amtliche Statistiken“ auf </a:t>
            </a:r>
            <a:r>
              <a:rPr lang="de-DE" sz="1800" u="sng" dirty="0"/>
              <a:t>europäischer </a:t>
            </a:r>
            <a:r>
              <a:rPr lang="de-DE" sz="1800" u="sng" dirty="0" smtClean="0"/>
              <a:t>Ebene</a:t>
            </a:r>
          </a:p>
          <a:p>
            <a:endParaRPr lang="de-DE" sz="800" dirty="0"/>
          </a:p>
          <a:p>
            <a:r>
              <a:rPr lang="de-DE" sz="1800" dirty="0"/>
              <a:t>Ziel: Zusammenarbeit zwischen Hochschulen und Produzenten amtlicher Statistiken </a:t>
            </a:r>
            <a:r>
              <a:rPr lang="de-DE" sz="1800" dirty="0" smtClean="0"/>
              <a:t>stärken</a:t>
            </a:r>
          </a:p>
          <a:p>
            <a:endParaRPr lang="de-DE" sz="800" dirty="0"/>
          </a:p>
          <a:p>
            <a:r>
              <a:rPr lang="de-DE" sz="1800" dirty="0"/>
              <a:t>Absolventen erhalten einen </a:t>
            </a:r>
            <a:r>
              <a:rPr lang="de-DE" sz="1800" dirty="0" smtClean="0"/>
              <a:t>Einblick </a:t>
            </a:r>
            <a:r>
              <a:rPr lang="de-DE" sz="1800" dirty="0"/>
              <a:t>in das System amtlicher Statistiken, Produktionsmodelle, statistischer Methoden und Verbreitung statistischer </a:t>
            </a:r>
            <a:r>
              <a:rPr lang="de-DE" sz="1800" dirty="0" smtClean="0"/>
              <a:t>Daten</a:t>
            </a:r>
          </a:p>
          <a:p>
            <a:endParaRPr lang="de-DE" sz="800" dirty="0"/>
          </a:p>
          <a:p>
            <a:r>
              <a:rPr lang="de-DE" sz="1800" u="sng" dirty="0"/>
              <a:t>Deutschland</a:t>
            </a:r>
            <a:r>
              <a:rPr lang="de-DE" sz="1800" dirty="0"/>
              <a:t>: </a:t>
            </a:r>
            <a:r>
              <a:rPr lang="de-DE" sz="1800" dirty="0" smtClean="0"/>
              <a:t>Trier, Berlin</a:t>
            </a:r>
            <a:r>
              <a:rPr lang="de-DE" sz="1800" dirty="0"/>
              <a:t>, Dortmund, Bamberg, </a:t>
            </a:r>
            <a:r>
              <a:rPr lang="de-DE" sz="1800" dirty="0" smtClean="0"/>
              <a:t>München</a:t>
            </a:r>
          </a:p>
          <a:p>
            <a:endParaRPr lang="de-DE" sz="800" dirty="0" smtClean="0"/>
          </a:p>
          <a:p>
            <a:r>
              <a:rPr lang="de-DE" sz="1800" dirty="0" smtClean="0">
                <a:hlinkClick r:id="rId2"/>
              </a:rPr>
              <a:t>http</a:t>
            </a:r>
            <a:r>
              <a:rPr lang="de-DE" sz="1800" dirty="0">
                <a:hlinkClick r:id="rId2"/>
              </a:rPr>
              <a:t>://ec.europa.eu/eurostat/de/web/european-statistical-system/emos</a:t>
            </a:r>
            <a:endParaRPr lang="de-DE" sz="1800" dirty="0"/>
          </a:p>
          <a:p>
            <a:pPr marL="0" indent="0">
              <a:buNone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0364916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BB6099-7CFF-420D-9A35-3A0ABFAB6FEA}" type="slidenum">
              <a:rPr lang="de-DE"/>
              <a:pPr/>
              <a:t>6</a:t>
            </a:fld>
            <a:r>
              <a:rPr lang="de-DE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Ausgewählte Aktivitäten in Europa und Deutschland</a:t>
            </a:r>
            <a:endParaRPr lang="de-DE" sz="2800" dirty="0"/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b="1" u="sng" dirty="0" smtClean="0"/>
              <a:t>Rat für Sozial- und Wirtschaftsdaten (</a:t>
            </a:r>
            <a:r>
              <a:rPr lang="de-DE" sz="1800" b="1" u="sng" dirty="0" err="1" smtClean="0"/>
              <a:t>RatSWD</a:t>
            </a:r>
            <a:r>
              <a:rPr lang="de-DE" sz="1800" b="1" u="sng" dirty="0" smtClean="0"/>
              <a:t>)</a:t>
            </a:r>
          </a:p>
          <a:p>
            <a:pPr marL="0" indent="0">
              <a:buNone/>
            </a:pPr>
            <a:endParaRPr lang="de-DE" sz="800" u="sng" dirty="0" smtClean="0"/>
          </a:p>
          <a:p>
            <a:r>
              <a:rPr lang="de-DE" sz="1800" dirty="0" smtClean="0"/>
              <a:t>Der Rat SWD </a:t>
            </a:r>
            <a:r>
              <a:rPr lang="de-DE" sz="1800" dirty="0"/>
              <a:t>ist ein unabhängiges Gremium bestehend aus empirisch arbeitenden Wissenschaftlerinnen und Wissenschaftlern sowie Vertreterinnen und Vertretern wichtiger Datenproduzenten</a:t>
            </a:r>
            <a:r>
              <a:rPr lang="de-DE" sz="1800" dirty="0" smtClean="0"/>
              <a:t>.</a:t>
            </a:r>
          </a:p>
          <a:p>
            <a:endParaRPr lang="de-DE" sz="800" dirty="0" smtClean="0"/>
          </a:p>
          <a:p>
            <a:r>
              <a:rPr lang="de-DE" sz="1800" dirty="0" smtClean="0"/>
              <a:t>Er versteht sich als </a:t>
            </a:r>
            <a:r>
              <a:rPr lang="de-DE" sz="1800" u="sng" dirty="0" smtClean="0"/>
              <a:t>institutionalisiertes </a:t>
            </a:r>
            <a:r>
              <a:rPr lang="de-DE" sz="1800" u="sng" dirty="0"/>
              <a:t>Forum </a:t>
            </a:r>
            <a:r>
              <a:rPr lang="de-DE" sz="1800" dirty="0"/>
              <a:t>des Austauschs und der Vermittlung zwischen den Interessen der Wissenschaft und </a:t>
            </a:r>
            <a:r>
              <a:rPr lang="de-DE" sz="1800" dirty="0" smtClean="0"/>
              <a:t>Datenproduzenten.</a:t>
            </a:r>
          </a:p>
          <a:p>
            <a:endParaRPr lang="de-DE" sz="800" dirty="0" smtClean="0"/>
          </a:p>
          <a:p>
            <a:r>
              <a:rPr lang="de-DE" sz="1800" dirty="0" smtClean="0"/>
              <a:t>Vor allem in den Bereichen </a:t>
            </a:r>
            <a:r>
              <a:rPr lang="de-DE" sz="1800" u="sng" dirty="0" smtClean="0"/>
              <a:t>Standardsetzung </a:t>
            </a:r>
            <a:r>
              <a:rPr lang="de-DE" sz="1800" u="sng" dirty="0"/>
              <a:t>und Qualitätssicherung </a:t>
            </a:r>
            <a:r>
              <a:rPr lang="de-DE" sz="1800" dirty="0"/>
              <a:t>sowie </a:t>
            </a:r>
            <a:r>
              <a:rPr lang="de-DE" sz="1800" dirty="0" smtClean="0"/>
              <a:t>der Entwicklung </a:t>
            </a:r>
            <a:r>
              <a:rPr lang="de-DE" sz="1800" dirty="0"/>
              <a:t>der </a:t>
            </a:r>
            <a:r>
              <a:rPr lang="de-DE" sz="1800" dirty="0" smtClean="0"/>
              <a:t>Forschungsdatenzentren nimmt der Rat SWD eine beratende </a:t>
            </a:r>
            <a:r>
              <a:rPr lang="de-DE" sz="1800" dirty="0"/>
              <a:t>und initiierende Funktion </a:t>
            </a:r>
            <a:r>
              <a:rPr lang="de-DE" sz="1800" dirty="0" smtClean="0"/>
              <a:t>wahr.</a:t>
            </a:r>
          </a:p>
          <a:p>
            <a:endParaRPr lang="de-DE" sz="800" dirty="0">
              <a:hlinkClick r:id="rId2"/>
            </a:endParaRPr>
          </a:p>
          <a:p>
            <a:r>
              <a:rPr lang="de-DE" sz="1800" dirty="0" smtClean="0">
                <a:hlinkClick r:id="rId2"/>
              </a:rPr>
              <a:t>http</a:t>
            </a:r>
            <a:r>
              <a:rPr lang="de-DE" sz="1800" dirty="0">
                <a:hlinkClick r:id="rId2"/>
              </a:rPr>
              <a:t>://</a:t>
            </a:r>
            <a:r>
              <a:rPr lang="de-DE" sz="1800" dirty="0" smtClean="0">
                <a:hlinkClick r:id="rId2"/>
              </a:rPr>
              <a:t>www.ratswd.de</a:t>
            </a:r>
            <a:endParaRPr lang="de-DE" sz="1800" dirty="0" smtClean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900" dirty="0"/>
          </a:p>
          <a:p>
            <a:endParaRPr lang="de-DE" sz="2000" dirty="0" smtClean="0"/>
          </a:p>
          <a:p>
            <a:pPr marL="0" indent="0">
              <a:buNone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6691547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BB6099-7CFF-420D-9A35-3A0ABFAB6FEA}" type="slidenum">
              <a:rPr lang="de-DE"/>
              <a:pPr/>
              <a:t>7</a:t>
            </a:fld>
            <a:r>
              <a:rPr lang="de-DE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Das Statistik Netzwerk Bayern: Ziele</a:t>
            </a:r>
            <a:endParaRPr lang="de-DE" sz="2800" dirty="0"/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800" dirty="0" smtClean="0"/>
              <a:t>Das </a:t>
            </a:r>
            <a:r>
              <a:rPr lang="de-DE" sz="1800" dirty="0"/>
              <a:t>Statistik Netzwerk Bayern ist eine </a:t>
            </a:r>
            <a:r>
              <a:rPr lang="de-DE" sz="1800" u="sng" dirty="0"/>
              <a:t>Kooperationsform</a:t>
            </a:r>
            <a:r>
              <a:rPr lang="de-DE" sz="1800" dirty="0"/>
              <a:t> ohne eigenständige </a:t>
            </a:r>
            <a:r>
              <a:rPr lang="de-DE" sz="1800" dirty="0" smtClean="0"/>
              <a:t>Rechtspersönlichkeit. </a:t>
            </a:r>
            <a:r>
              <a:rPr lang="de-DE" sz="1800" dirty="0"/>
              <a:t>Es bietet die </a:t>
            </a:r>
            <a:r>
              <a:rPr lang="de-DE" sz="1800" dirty="0" smtClean="0"/>
              <a:t>organisatorische </a:t>
            </a:r>
            <a:r>
              <a:rPr lang="de-DE" sz="1800" dirty="0"/>
              <a:t>Plattform für eine Zusammenarbeit von Netzwerkpartnern, die die Ziele des Statistik </a:t>
            </a:r>
            <a:r>
              <a:rPr lang="de-DE" sz="1800" dirty="0" smtClean="0"/>
              <a:t>Netzwerks </a:t>
            </a:r>
            <a:r>
              <a:rPr lang="de-DE" sz="1800" dirty="0"/>
              <a:t>Bayern aktiv unterstützen wollen</a:t>
            </a:r>
            <a:r>
              <a:rPr lang="de-DE" sz="1800" dirty="0" smtClean="0"/>
              <a:t>.</a:t>
            </a:r>
          </a:p>
          <a:p>
            <a:pPr marL="0" indent="0">
              <a:buNone/>
            </a:pPr>
            <a:endParaRPr lang="de-DE" sz="2000" dirty="0"/>
          </a:p>
          <a:p>
            <a:r>
              <a:rPr lang="de-DE" sz="1800" dirty="0" smtClean="0"/>
              <a:t>Diese Ziele sind:</a:t>
            </a:r>
          </a:p>
          <a:p>
            <a:pPr lvl="1"/>
            <a:r>
              <a:rPr lang="de-DE" sz="1800" dirty="0" smtClean="0"/>
              <a:t>Verstärkung der </a:t>
            </a:r>
            <a:r>
              <a:rPr lang="de-DE" sz="1800" u="sng" dirty="0" smtClean="0"/>
              <a:t>Zusammenarbeit</a:t>
            </a:r>
            <a:r>
              <a:rPr lang="de-DE" sz="1800" dirty="0" smtClean="0"/>
              <a:t> zwischen </a:t>
            </a:r>
            <a:r>
              <a:rPr lang="de-DE" sz="1800" dirty="0" smtClean="0"/>
              <a:t>dem Bayerischen Landesamt </a:t>
            </a:r>
            <a:r>
              <a:rPr lang="de-DE" sz="1800" dirty="0" smtClean="0"/>
              <a:t>für Statistik und Einrichtungen der Wissenschaft und Forschung</a:t>
            </a:r>
          </a:p>
          <a:p>
            <a:pPr lvl="1"/>
            <a:r>
              <a:rPr lang="de-DE" sz="1800" dirty="0" smtClean="0"/>
              <a:t>Durchführung gemeinsamer </a:t>
            </a:r>
            <a:r>
              <a:rPr lang="de-DE" sz="1800" u="sng" dirty="0"/>
              <a:t>Veranstaltungen</a:t>
            </a:r>
            <a:r>
              <a:rPr lang="de-DE" sz="1800" dirty="0"/>
              <a:t> und Projekte </a:t>
            </a:r>
          </a:p>
          <a:p>
            <a:pPr lvl="1"/>
            <a:r>
              <a:rPr lang="de-DE" sz="1800" dirty="0" smtClean="0"/>
              <a:t>Plattform für den gegenseitigen Austausch von Wissen und Erfahrung</a:t>
            </a:r>
          </a:p>
          <a:p>
            <a:pPr marL="0" indent="0">
              <a:buNone/>
            </a:pPr>
            <a:endParaRPr lang="de-DE" sz="20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884" y="5533042"/>
            <a:ext cx="1865376" cy="72542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BB6099-7CFF-420D-9A35-3A0ABFAB6FEA}" type="slidenum">
              <a:rPr lang="de-DE"/>
              <a:pPr/>
              <a:t>8</a:t>
            </a:fld>
            <a:r>
              <a:rPr lang="de-DE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Das Statistik Netzwerk Bayern: Gründung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dirty="0"/>
              <a:t>Das Bayerische Landesamt für Statistik hat </a:t>
            </a: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2013 </a:t>
            </a:r>
            <a:r>
              <a:rPr lang="de-DE" sz="1800" dirty="0"/>
              <a:t>das </a:t>
            </a:r>
            <a:r>
              <a:rPr lang="de-DE" sz="1800" b="1" u="sng" dirty="0"/>
              <a:t>Statistik Netzwerk Bayern</a:t>
            </a:r>
            <a:r>
              <a:rPr lang="de-DE" sz="1800" b="1" dirty="0"/>
              <a:t> </a:t>
            </a:r>
            <a:endParaRPr lang="de-DE" sz="1800" b="1" dirty="0" smtClean="0"/>
          </a:p>
          <a:p>
            <a:pPr marL="0" indent="0">
              <a:buNone/>
            </a:pPr>
            <a:r>
              <a:rPr lang="de-DE" sz="1800" dirty="0" smtClean="0"/>
              <a:t>ins </a:t>
            </a:r>
            <a:r>
              <a:rPr lang="de-DE" sz="1800" dirty="0"/>
              <a:t>Leben gerufen.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u="sng" dirty="0"/>
              <a:t>Vorsitz</a:t>
            </a:r>
            <a:r>
              <a:rPr lang="de-DE" sz="1800" dirty="0"/>
              <a:t>: </a:t>
            </a:r>
          </a:p>
          <a:p>
            <a:pPr marL="0" indent="0">
              <a:buNone/>
            </a:pPr>
            <a:r>
              <a:rPr lang="de-DE" sz="1800" dirty="0"/>
              <a:t>Bayerisches Landesamt </a:t>
            </a:r>
            <a:r>
              <a:rPr lang="de-DE" sz="1800" dirty="0" smtClean="0"/>
              <a:t>für Statistik</a:t>
            </a:r>
            <a:endParaRPr lang="de-DE" sz="1800" dirty="0"/>
          </a:p>
          <a:p>
            <a:pPr marL="0" indent="0">
              <a:buNone/>
            </a:pPr>
            <a:endParaRPr lang="de-DE" sz="1800" u="sng" dirty="0"/>
          </a:p>
          <a:p>
            <a:pPr marL="0" indent="0">
              <a:buNone/>
            </a:pPr>
            <a:r>
              <a:rPr lang="de-DE" sz="1800" u="sng" dirty="0"/>
              <a:t>Steuerungsgruppe</a:t>
            </a:r>
            <a:r>
              <a:rPr lang="de-DE" sz="1800" dirty="0"/>
              <a:t>: </a:t>
            </a:r>
          </a:p>
          <a:p>
            <a:r>
              <a:rPr lang="de-DE" sz="1800" dirty="0"/>
              <a:t>Bayerisches Landesamt für Statistik</a:t>
            </a:r>
          </a:p>
          <a:p>
            <a:r>
              <a:rPr lang="de-DE" sz="1800" dirty="0"/>
              <a:t>Institut für Arbeitsmarkt- und Berufsforschung (IAB)</a:t>
            </a:r>
          </a:p>
          <a:p>
            <a:r>
              <a:rPr lang="de-DE" sz="1800" dirty="0"/>
              <a:t>Otto-Friedrich-Universität Bamberg</a:t>
            </a:r>
          </a:p>
          <a:p>
            <a:r>
              <a:rPr lang="de-DE" sz="1800" dirty="0"/>
              <a:t>Institut für Geographie und Geologie der Universität Würzburg</a:t>
            </a:r>
          </a:p>
          <a:p>
            <a:pPr marL="0" indent="0">
              <a:buNone/>
            </a:pPr>
            <a:endParaRPr lang="de-DE" sz="18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386" y="1740261"/>
            <a:ext cx="3329986" cy="2229164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947" y="6036543"/>
            <a:ext cx="963778" cy="47466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229" y="6042127"/>
            <a:ext cx="1074221" cy="46907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7933" y="6044219"/>
            <a:ext cx="1426192" cy="466983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32" y="6090064"/>
            <a:ext cx="2429644" cy="42113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9166742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Das Statistik Netzwerk Bayern: Veranstaltungen (1)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b="1" u="sng" dirty="0" smtClean="0"/>
              <a:t>2012</a:t>
            </a:r>
            <a:r>
              <a:rPr lang="de-DE" sz="1800" b="1" dirty="0" smtClean="0"/>
              <a:t>: </a:t>
            </a:r>
          </a:p>
          <a:p>
            <a:pPr lvl="1"/>
            <a:r>
              <a:rPr lang="de-DE" sz="1800" dirty="0" smtClean="0"/>
              <a:t>1. Statistik Tage Bamberg/ Fürth 2012 </a:t>
            </a:r>
          </a:p>
          <a:p>
            <a:pPr lvl="1"/>
            <a:endParaRPr lang="de-DE" sz="2000" dirty="0" smtClean="0"/>
          </a:p>
          <a:p>
            <a:pPr marL="342900" lvl="1" indent="-342900">
              <a:buFont typeface="Webdings" pitchFamily="18" charset="2"/>
              <a:buChar char="4"/>
            </a:pPr>
            <a:r>
              <a:rPr lang="de-DE" sz="1800" b="1" u="sng" dirty="0" smtClean="0"/>
              <a:t>2013</a:t>
            </a:r>
            <a:r>
              <a:rPr lang="de-DE" sz="1800" b="1" dirty="0" smtClean="0"/>
              <a:t>: </a:t>
            </a:r>
          </a:p>
          <a:p>
            <a:pPr lvl="1"/>
            <a:r>
              <a:rPr lang="de-DE" sz="1800" dirty="0" smtClean="0"/>
              <a:t>Gründung </a:t>
            </a:r>
            <a:r>
              <a:rPr lang="de-DE" sz="1800" dirty="0"/>
              <a:t>Statistik Netzwerk Bayern</a:t>
            </a:r>
          </a:p>
          <a:p>
            <a:pPr lvl="1"/>
            <a:r>
              <a:rPr lang="de-DE" sz="1800" dirty="0" smtClean="0"/>
              <a:t>1. Vollversammlung</a:t>
            </a:r>
          </a:p>
          <a:p>
            <a:pPr lvl="1"/>
            <a:r>
              <a:rPr lang="de-DE" sz="1800" dirty="0"/>
              <a:t>2</a:t>
            </a:r>
            <a:r>
              <a:rPr lang="de-DE" sz="1800" dirty="0" smtClean="0"/>
              <a:t>. Statistik Tage Bamberg/ Fürth</a:t>
            </a:r>
          </a:p>
          <a:p>
            <a:pPr lvl="1"/>
            <a:r>
              <a:rPr lang="de-DE" sz="1800" dirty="0" smtClean="0"/>
              <a:t>Workshop Thema „</a:t>
            </a:r>
            <a:r>
              <a:rPr lang="de-DE" sz="1800" b="1" dirty="0" smtClean="0"/>
              <a:t>Regionale Preisindizes</a:t>
            </a:r>
            <a:r>
              <a:rPr lang="de-DE" sz="1800" dirty="0" smtClean="0"/>
              <a:t>“, IAB Nürnberg</a:t>
            </a:r>
          </a:p>
          <a:p>
            <a:pPr marL="457200" lvl="1" indent="0">
              <a:buNone/>
            </a:pPr>
            <a:endParaRPr lang="de-DE" sz="2000" dirty="0" smtClean="0"/>
          </a:p>
          <a:p>
            <a:r>
              <a:rPr lang="de-DE" sz="1800" b="1" u="sng" dirty="0"/>
              <a:t>2014</a:t>
            </a:r>
            <a:r>
              <a:rPr lang="de-DE" sz="1800" b="1" dirty="0"/>
              <a:t>: </a:t>
            </a:r>
          </a:p>
          <a:p>
            <a:pPr lvl="1"/>
            <a:r>
              <a:rPr lang="de-DE" sz="1800" dirty="0"/>
              <a:t>3. Statistik Tage Bamberg/ Fürth</a:t>
            </a:r>
          </a:p>
          <a:p>
            <a:pPr lvl="1"/>
            <a:r>
              <a:rPr lang="de-DE" sz="1800" dirty="0"/>
              <a:t>2. </a:t>
            </a:r>
            <a:r>
              <a:rPr lang="de-DE" sz="1800" dirty="0" smtClean="0"/>
              <a:t>Vollversammlung</a:t>
            </a:r>
            <a:endParaRPr lang="de-DE" sz="18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338ED-7F4C-4EF1-A312-86857415EC45}" type="slidenum">
              <a:rPr lang="de-DE" smtClean="0"/>
              <a:pPr/>
              <a:t>9</a:t>
            </a:fld>
            <a:r>
              <a:rPr lang="de-DE" smtClean="0">
                <a:solidFill>
                  <a:schemeClr val="tx1"/>
                </a:solidFill>
              </a:rPr>
              <a:t> </a:t>
            </a:r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1687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fStat_Powerpointvorlage_150115">
  <a:themeElements>
    <a:clrScheme name="Blank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93"/>
      </a:accent1>
      <a:accent2>
        <a:srgbClr val="6699FF"/>
      </a:accent2>
      <a:accent3>
        <a:srgbClr val="FFFFFF"/>
      </a:accent3>
      <a:accent4>
        <a:srgbClr val="000000"/>
      </a:accent4>
      <a:accent5>
        <a:srgbClr val="FFFFC8"/>
      </a:accent5>
      <a:accent6>
        <a:srgbClr val="5C8AE7"/>
      </a:accent6>
      <a:hlink>
        <a:srgbClr val="0066CC"/>
      </a:hlink>
      <a:folHlink>
        <a:srgbClr val="CC00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3">
        <a:dk1>
          <a:srgbClr val="5F5F5F"/>
        </a:dk1>
        <a:lt1>
          <a:srgbClr val="FFFFFF"/>
        </a:lt1>
        <a:dk2>
          <a:srgbClr val="5F5F5F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50505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4">
        <a:dk1>
          <a:srgbClr val="000000"/>
        </a:dk1>
        <a:lt1>
          <a:srgbClr val="FFFFFF"/>
        </a:lt1>
        <a:dk2>
          <a:srgbClr val="0082C1"/>
        </a:dk2>
        <a:lt2>
          <a:srgbClr val="808080"/>
        </a:lt2>
        <a:accent1>
          <a:srgbClr val="81D5FF"/>
        </a:accent1>
        <a:accent2>
          <a:srgbClr val="D20028"/>
        </a:accent2>
        <a:accent3>
          <a:srgbClr val="FFFFFF"/>
        </a:accent3>
        <a:accent4>
          <a:srgbClr val="000000"/>
        </a:accent4>
        <a:accent5>
          <a:srgbClr val="C1E7FF"/>
        </a:accent5>
        <a:accent6>
          <a:srgbClr val="BE0023"/>
        </a:accent6>
        <a:hlink>
          <a:srgbClr val="3333CC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5">
        <a:dk1>
          <a:srgbClr val="000000"/>
        </a:dk1>
        <a:lt1>
          <a:srgbClr val="FFFFFF"/>
        </a:lt1>
        <a:dk2>
          <a:srgbClr val="0082C1"/>
        </a:dk2>
        <a:lt2>
          <a:srgbClr val="808080"/>
        </a:lt2>
        <a:accent1>
          <a:srgbClr val="FFFF93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FFFFC8"/>
        </a:accent5>
        <a:accent6>
          <a:srgbClr val="5C8AE7"/>
        </a:accent6>
        <a:hlink>
          <a:srgbClr val="0066CC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93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FFFFC8"/>
        </a:accent5>
        <a:accent6>
          <a:srgbClr val="5C8AE7"/>
        </a:accent6>
        <a:hlink>
          <a:srgbClr val="0066CC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LfStat_Powerpointvorlage_150115</Template>
  <TotalTime>0</TotalTime>
  <Words>836</Words>
  <Application>Microsoft Office PowerPoint</Application>
  <PresentationFormat>A4-Papier (210x297 mm)</PresentationFormat>
  <Paragraphs>162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LfStat_Powerpointvorlage_150115</vt:lpstr>
      <vt:lpstr>Statistik Netzwerk Bayern  Statistische Woche 2016 14. September 2016  Marion Frisch Bayerisches Landesamt für Statistik (LfStat) (München/ Fürth/ Schweinfurt) </vt:lpstr>
      <vt:lpstr>Amtliche Statistik und Wissenschaft – eine (unvollständige) Bestandsaufnahme</vt:lpstr>
      <vt:lpstr>Amtliche Statistik und Wissenschaft – eine (unvollständige) Bestandsaufnahme</vt:lpstr>
      <vt:lpstr>Handlungsbedarf</vt:lpstr>
      <vt:lpstr>Ausgewählte Aktivitäten in Europa und Deutschland</vt:lpstr>
      <vt:lpstr>Ausgewählte Aktivitäten in Europa und Deutschland</vt:lpstr>
      <vt:lpstr>Das Statistik Netzwerk Bayern: Ziele</vt:lpstr>
      <vt:lpstr>Das Statistik Netzwerk Bayern: Gründung</vt:lpstr>
      <vt:lpstr>Das Statistik Netzwerk Bayern: Veranstaltungen (1)</vt:lpstr>
      <vt:lpstr>Das Statistik Netzwerk Bayern: Veranstaltungen (2)</vt:lpstr>
      <vt:lpstr>Statistik Tage Bamberg/ Fürth</vt:lpstr>
      <vt:lpstr>Mitglieder und Mitglied werden</vt:lpstr>
      <vt:lpstr>Mitglieder und Mitglied werden</vt:lpstr>
      <vt:lpstr>PowerPoint-Präsentation</vt:lpstr>
    </vt:vector>
  </TitlesOfParts>
  <Company>LfStaD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 Netzwerk Bayern</dc:title>
  <dc:subject>Vorlage für PPT 2010</dc:subject>
  <dc:creator>Storfinger, Nina (LfStat)</dc:creator>
  <cp:lastModifiedBy>Storfinger, Nina (LfStat)</cp:lastModifiedBy>
  <cp:revision>80</cp:revision>
  <cp:lastPrinted>2016-09-01T14:40:55Z</cp:lastPrinted>
  <dcterms:created xsi:type="dcterms:W3CDTF">2016-08-09T13:41:55Z</dcterms:created>
  <dcterms:modified xsi:type="dcterms:W3CDTF">2016-09-09T09:45:01Z</dcterms:modified>
</cp:coreProperties>
</file>